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318" r:id="rId3"/>
    <p:sldId id="259" r:id="rId4"/>
    <p:sldId id="260" r:id="rId5"/>
    <p:sldId id="270" r:id="rId6"/>
    <p:sldId id="264" r:id="rId7"/>
    <p:sldId id="269" r:id="rId8"/>
    <p:sldId id="258" r:id="rId9"/>
    <p:sldId id="266" r:id="rId10"/>
    <p:sldId id="263" r:id="rId11"/>
    <p:sldId id="268" r:id="rId12"/>
    <p:sldId id="314" r:id="rId13"/>
    <p:sldId id="261" r:id="rId14"/>
    <p:sldId id="278" r:id="rId15"/>
    <p:sldId id="287" r:id="rId16"/>
    <p:sldId id="262" r:id="rId17"/>
    <p:sldId id="288" r:id="rId18"/>
    <p:sldId id="284" r:id="rId19"/>
    <p:sldId id="316" r:id="rId20"/>
    <p:sldId id="317" r:id="rId21"/>
    <p:sldId id="285" r:id="rId22"/>
    <p:sldId id="319" r:id="rId23"/>
    <p:sldId id="272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599C-F173-4304-A0EA-FD8427D04D61}">
  <a:tblStyle styleId="{D0ED599C-F173-4304-A0EA-FD8427D04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582efe8e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582efe8e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b87658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b87658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82efe8e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82efe8e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5b87658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15b87658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864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b87658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b87658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5da5216d5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5da5216d5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5da5216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5da5216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da5216d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da5216d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5d3d7d9a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5d3d7d9a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82efe8e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82efe8e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d3d7d9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d3d7d9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 flipH="1">
            <a:off x="1285613" y="1896150"/>
            <a:ext cx="43836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 flipH="1">
            <a:off x="1285613" y="3469400"/>
            <a:ext cx="28404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285613" y="652900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4" name="Google Shape;74;p15"/>
          <p:cNvCxnSpPr/>
          <p:nvPr/>
        </p:nvCxnSpPr>
        <p:spPr>
          <a:xfrm rot="10800000">
            <a:off x="723750" y="46022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 flipH="1">
            <a:off x="4039300" y="2048543"/>
            <a:ext cx="36093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4424025" y="3582208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363350" y="844893"/>
            <a:ext cx="961200" cy="961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2222812" y="14166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 flipH="1">
            <a:off x="2222812" y="256278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3655213" y="14166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3655213" y="256278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2222812" y="3588038"/>
            <a:ext cx="1251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3655213" y="3588038"/>
            <a:ext cx="34653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9" name="Google Shape;99;p1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327636" y="31942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 flipH="1">
            <a:off x="593578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593587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 flipH="1">
            <a:off x="3327836" y="3715375"/>
            <a:ext cx="24885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5"/>
          </p:nvPr>
        </p:nvSpPr>
        <p:spPr>
          <a:xfrm>
            <a:off x="720000" y="31942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720000" y="3715375"/>
            <a:ext cx="24882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1188375" y="1652750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88375" y="2491625"/>
            <a:ext cx="28170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 flipH="1">
            <a:off x="5065492" y="1668562"/>
            <a:ext cx="19218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5065492" y="2507438"/>
            <a:ext cx="28188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1077750" y="3247288"/>
            <a:ext cx="31362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2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500"/>
              <a:buFont typeface="Lato Black"/>
              <a:buNone/>
              <a:defRPr sz="2500" b="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4539150" y="3247413"/>
            <a:ext cx="3527100" cy="9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152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932750" y="250717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1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ato Black"/>
              <a:buNone/>
              <a:defRPr sz="2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152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932750" y="2944649"/>
            <a:ext cx="24960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2019150" y="1321888"/>
            <a:ext cx="51057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2695800" y="2783563"/>
            <a:ext cx="3752400" cy="713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1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4" r:id="rId18"/>
    <p:sldLayoutId id="2147483679" r:id="rId19"/>
    <p:sldLayoutId id="214748368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257964" y="1401600"/>
            <a:ext cx="3946261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b="0" dirty="0" err="1" smtClean="0">
                <a:latin typeface="Lato"/>
                <a:ea typeface="Lato"/>
                <a:cs typeface="Lato"/>
                <a:sym typeface="Lato"/>
              </a:rPr>
              <a:t>Capstone:Single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 Nucleotide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Polymorphisms (SNPs) and Overlapping </a:t>
            </a:r>
            <a:r>
              <a:rPr lang="en-US" sz="2000" b="0" dirty="0" smtClean="0">
                <a:latin typeface="Lato"/>
                <a:ea typeface="Lato"/>
                <a:cs typeface="Lato"/>
                <a:sym typeface="Lato"/>
              </a:rPr>
              <a:t>G4-Quadruplex </a:t>
            </a:r>
            <a:r>
              <a:rPr lang="en-US" sz="2000" b="0" dirty="0">
                <a:latin typeface="Lato"/>
                <a:ea typeface="Lato"/>
                <a:cs typeface="Lato"/>
                <a:sym typeface="Lato"/>
              </a:rPr>
              <a:t>Sequences (G4s)</a:t>
            </a:r>
            <a:endParaRPr sz="2000" b="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Marc Shebaby</a:t>
            </a:r>
            <a:endParaRPr dirty="0"/>
          </a:p>
        </p:txBody>
      </p:sp>
      <p:grpSp>
        <p:nvGrpSpPr>
          <p:cNvPr id="214" name="Google Shape;214;p38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16" name="Google Shape;216;p38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8" name="Google Shape;218;p38"/>
              <p:cNvCxnSpPr>
                <a:stCxn id="217" idx="2"/>
                <a:endCxn id="216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9" name="Google Shape;219;p38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38"/>
              <p:cNvCxnSpPr>
                <a:stCxn id="219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1" name="Google Shape;221;p38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2" name="Google Shape;222;p38"/>
              <p:cNvCxnSpPr>
                <a:stCxn id="221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38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4" name="Google Shape;224;p38"/>
              <p:cNvCxnSpPr>
                <a:stCxn id="223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5" name="Google Shape;225;p38"/>
            <p:cNvCxnSpPr>
              <a:stCxn id="217" idx="2"/>
              <a:endCxn id="219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8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38"/>
            <p:cNvCxnSpPr>
              <a:stCxn id="221" idx="2"/>
              <a:endCxn id="223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38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8"/>
            <p:cNvCxnSpPr>
              <a:stCxn id="216" idx="3"/>
              <a:endCxn id="216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8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8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8"/>
            <p:cNvCxnSpPr>
              <a:stCxn id="216" idx="2"/>
              <a:endCxn id="216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846437" y="772786"/>
            <a:ext cx="5220729" cy="78121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US" sz="2400" dirty="0"/>
              <a:t>Genome-wide identification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3">
            <a:alphaModFix/>
          </a:blip>
          <a:srcRect l="15796" t="37680" r="15789" b="23092"/>
          <a:stretch/>
        </p:blipFill>
        <p:spPr>
          <a:xfrm>
            <a:off x="6201437" y="3422650"/>
            <a:ext cx="2195425" cy="125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5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84" name="Google Shape;384;p45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85" name="Google Shape;385;p45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7" name="Google Shape;387;p45"/>
              <p:cNvCxnSpPr>
                <a:stCxn id="386" idx="2"/>
                <a:endCxn id="385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8" name="Google Shape;388;p45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9" name="Google Shape;389;p45"/>
              <p:cNvCxnSpPr>
                <a:stCxn id="388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45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1" name="Google Shape;391;p45"/>
              <p:cNvCxnSpPr>
                <a:stCxn id="390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2" name="Google Shape;392;p45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3" name="Google Shape;393;p45"/>
              <p:cNvCxnSpPr>
                <a:stCxn id="392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94" name="Google Shape;394;p45"/>
            <p:cNvCxnSpPr>
              <a:stCxn id="386" idx="2"/>
              <a:endCxn id="388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45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45"/>
            <p:cNvCxnSpPr>
              <a:stCxn id="390" idx="2"/>
              <a:endCxn id="392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5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45"/>
            <p:cNvCxnSpPr>
              <a:stCxn id="385" idx="3"/>
              <a:endCxn id="385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45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45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45"/>
            <p:cNvCxnSpPr>
              <a:stCxn id="385" idx="2"/>
              <a:endCxn id="385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5078536" y="3694670"/>
            <a:ext cx="864102" cy="105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3589" y="1410183"/>
            <a:ext cx="66857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literature has been trying to explore the functionality of G4 –</a:t>
            </a:r>
            <a:r>
              <a:rPr lang="en-US" dirty="0" err="1">
                <a:solidFill>
                  <a:schemeClr val="bg1"/>
                </a:solidFill>
              </a:rPr>
              <a:t>quadruplexes</a:t>
            </a:r>
            <a:r>
              <a:rPr lang="en-US" dirty="0">
                <a:solidFill>
                  <a:schemeClr val="bg1"/>
                </a:solidFill>
              </a:rPr>
              <a:t> by relying on bioinformatics tools to detect possible G4 sequences in genes. 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prominent Tool is G4 </a:t>
            </a:r>
            <a:r>
              <a:rPr lang="en-US" dirty="0" smtClean="0">
                <a:solidFill>
                  <a:schemeClr val="bg1"/>
                </a:solidFill>
              </a:rPr>
              <a:t>Hunter: a sliding window algorithm.</a:t>
            </a:r>
          </a:p>
          <a:p>
            <a:pPr>
              <a:buClr>
                <a:schemeClr val="tx2"/>
              </a:buClr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Accounts for G </a:t>
            </a:r>
            <a:r>
              <a:rPr lang="en-US" dirty="0">
                <a:solidFill>
                  <a:schemeClr val="bg1"/>
                </a:solidFill>
              </a:rPr>
              <a:t>richness and G </a:t>
            </a:r>
            <a:r>
              <a:rPr lang="en-US" dirty="0" smtClean="0">
                <a:solidFill>
                  <a:schemeClr val="bg1"/>
                </a:solidFill>
              </a:rPr>
              <a:t>skewness.</a:t>
            </a:r>
          </a:p>
          <a:p>
            <a:pPr>
              <a:buClr>
                <a:schemeClr val="tx2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G4 Hunter was demonstrated to have the highest accuracy and sensitivity score (proportion of true positive cases that are actually true) among other tools.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2437151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5" y="1433384"/>
            <a:ext cx="6697362" cy="238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0" y="67057"/>
            <a:ext cx="2604655" cy="668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Algorithm</a:t>
            </a:r>
            <a:endParaRPr sz="2000"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37" y="67057"/>
            <a:ext cx="7358635" cy="50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45693" y="299175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Objective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5542004" y="76982"/>
            <a:ext cx="3601996" cy="4461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3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328" name="Google Shape;328;p43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43"/>
              <p:cNvCxnSpPr>
                <a:stCxn id="329" idx="2"/>
                <a:endCxn id="328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1" name="Google Shape;331;p43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43"/>
              <p:cNvCxnSpPr>
                <a:stCxn id="331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3" name="Google Shape;333;p43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43"/>
              <p:cNvCxnSpPr>
                <a:stCxn id="333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Google Shape;335;p43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43"/>
              <p:cNvCxnSpPr>
                <a:stCxn id="335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7" name="Google Shape;337;p43"/>
            <p:cNvCxnSpPr>
              <a:stCxn id="329" idx="2"/>
              <a:endCxn id="331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43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43"/>
            <p:cNvCxnSpPr>
              <a:stCxn id="333" idx="2"/>
              <a:endCxn id="335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43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43"/>
            <p:cNvCxnSpPr>
              <a:stCxn id="328" idx="3"/>
              <a:endCxn id="328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43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43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43"/>
            <p:cNvCxnSpPr>
              <a:stCxn id="328" idx="2"/>
              <a:endCxn id="328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/>
          <p:cNvSpPr txBox="1"/>
          <p:nvPr/>
        </p:nvSpPr>
        <p:spPr>
          <a:xfrm>
            <a:off x="172274" y="1958547"/>
            <a:ext cx="7309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"/>
              </a:rPr>
              <a:t>There has not been any published work that integrates this tool to identify overlaps of SNPs and G4-quadruplexes. Therefore, studies that aim to find associations between them are obliged to do so manually which can be very time-consuming for several reasons</a:t>
            </a:r>
            <a:r>
              <a:rPr lang="en-US" sz="1200" dirty="0" smtClean="0">
                <a:solidFill>
                  <a:schemeClr val="bg1"/>
                </a:solidFill>
                <a:latin typeface="Lato"/>
              </a:rPr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Finding </a:t>
            </a:r>
            <a:r>
              <a:rPr lang="en-US" sz="1200" dirty="0">
                <a:solidFill>
                  <a:schemeClr val="bg1"/>
                </a:solidFill>
              </a:rPr>
              <a:t>the SNPs in the genomic </a:t>
            </a:r>
            <a:r>
              <a:rPr lang="en-US" sz="1200" dirty="0" smtClean="0">
                <a:solidFill>
                  <a:schemeClr val="bg1"/>
                </a:solidFill>
              </a:rPr>
              <a:t>file (exact distance).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Exploring a large range of predicted G4 sequences that is returned from G4Hunter to indicate which ones are close or overlap SNPs.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Repeating the steps for every SNP of a gene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This won’t be convenient for studies comprised of several genes and SNPs. Therefore, to resolve this issue this work </a:t>
            </a:r>
            <a:r>
              <a:rPr lang="en-US" sz="1200" dirty="0">
                <a:solidFill>
                  <a:schemeClr val="bg1"/>
                </a:solidFill>
              </a:rPr>
              <a:t>provides a Python script that automatically maps the distances of SNPs of various genes to their </a:t>
            </a:r>
            <a:r>
              <a:rPr lang="en-US" sz="1200" dirty="0" smtClean="0">
                <a:solidFill>
                  <a:schemeClr val="bg1"/>
                </a:solidFill>
              </a:rPr>
              <a:t>closest or overlapping </a:t>
            </a:r>
            <a:r>
              <a:rPr lang="en-US" sz="1200" dirty="0">
                <a:solidFill>
                  <a:schemeClr val="bg1"/>
                </a:solidFill>
              </a:rPr>
              <a:t>G4 </a:t>
            </a:r>
            <a:r>
              <a:rPr lang="en-US" sz="1200" dirty="0" smtClean="0">
                <a:solidFill>
                  <a:schemeClr val="bg1"/>
                </a:solidFill>
              </a:rPr>
              <a:t>sequences by integrating G4Hunter.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Procedure</a:t>
            </a:r>
            <a:endParaRPr dirty="0"/>
          </a:p>
        </p:txBody>
      </p:sp>
      <p:sp>
        <p:nvSpPr>
          <p:cNvPr id="812" name="Google Shape;812;p60"/>
          <p:cNvSpPr txBox="1">
            <a:spLocks noGrp="1"/>
          </p:cNvSpPr>
          <p:nvPr>
            <p:ph type="subTitle" idx="4294967295"/>
          </p:nvPr>
        </p:nvSpPr>
        <p:spPr>
          <a:xfrm>
            <a:off x="6444307" y="1254310"/>
            <a:ext cx="1796400" cy="412665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 smtClean="0"/>
              <a:t>The code takes 2 inputs</a:t>
            </a:r>
            <a:endParaRPr sz="1200" dirty="0"/>
          </a:p>
        </p:txBody>
      </p:sp>
      <p:sp>
        <p:nvSpPr>
          <p:cNvPr id="816" name="Google Shape;816;p60"/>
          <p:cNvSpPr/>
          <p:nvPr/>
        </p:nvSpPr>
        <p:spPr>
          <a:xfrm>
            <a:off x="6213907" y="1254310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 l="12896" r="34444" b="16022"/>
          <a:stretch/>
        </p:blipFill>
        <p:spPr>
          <a:xfrm rot="10800000" flipH="1">
            <a:off x="-9525" y="-2"/>
            <a:ext cx="1171060" cy="19385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816;p60"/>
          <p:cNvSpPr/>
          <p:nvPr/>
        </p:nvSpPr>
        <p:spPr>
          <a:xfrm>
            <a:off x="1161535" y="1231142"/>
            <a:ext cx="230400" cy="22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391935" y="1145256"/>
            <a:ext cx="48500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FASTA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files must include capital letters for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bases </a:t>
            </a:r>
            <a:r>
              <a:rPr lang="en-US" sz="1200" dirty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at the exons and small letters for bases at the </a:t>
            </a:r>
            <a:r>
              <a:rPr lang="en-US" sz="1200" dirty="0" smtClean="0">
                <a:solidFill>
                  <a:schemeClr val="bg1"/>
                </a:solidFill>
                <a:latin typeface="Lato"/>
                <a:cs typeface="Times New Roman" panose="02020603050405020304" pitchFamily="18" charset="0"/>
              </a:rPr>
              <a:t>introns</a:t>
            </a:r>
            <a:endParaRPr lang="en-US" sz="1200" dirty="0">
              <a:solidFill>
                <a:schemeClr val="bg1"/>
              </a:solidFill>
              <a:latin typeface="Lato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8" y="1822364"/>
            <a:ext cx="4300034" cy="25908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22" y="1938596"/>
            <a:ext cx="3808156" cy="2474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>
            <a:spLocks noGrp="1"/>
          </p:cNvSpPr>
          <p:nvPr>
            <p:ph type="title"/>
          </p:nvPr>
        </p:nvSpPr>
        <p:spPr>
          <a:xfrm>
            <a:off x="534962" y="787777"/>
            <a:ext cx="2817000" cy="8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Procedure</a:t>
            </a:r>
            <a:endParaRPr dirty="0"/>
          </a:p>
        </p:txBody>
      </p:sp>
      <p:sp>
        <p:nvSpPr>
          <p:cNvPr id="1001" name="Google Shape;1001;p69"/>
          <p:cNvSpPr txBox="1">
            <a:spLocks noGrp="1"/>
          </p:cNvSpPr>
          <p:nvPr>
            <p:ph type="subTitle" idx="1"/>
          </p:nvPr>
        </p:nvSpPr>
        <p:spPr>
          <a:xfrm>
            <a:off x="457200" y="1896762"/>
            <a:ext cx="3548175" cy="1562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Python program version 3.9.7 with the following libraries installed:</a:t>
            </a:r>
          </a:p>
          <a:p>
            <a:pPr marL="0" lvl="0" indent="0"/>
            <a:r>
              <a:rPr lang="en-US" dirty="0" err="1"/>
              <a:t>Biopython</a:t>
            </a:r>
            <a:r>
              <a:rPr lang="en-US" dirty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/>
              <a:t>Numpy</a:t>
            </a:r>
            <a:r>
              <a:rPr lang="en-US" dirty="0" smtClean="0"/>
              <a:t>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Once installed the code can be executed on the terminal by this command: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9"/>
          <p:cNvSpPr/>
          <p:nvPr/>
        </p:nvSpPr>
        <p:spPr>
          <a:xfrm>
            <a:off x="6042455" y="3260754"/>
            <a:ext cx="756300" cy="445500"/>
          </a:xfrm>
          <a:prstGeom prst="trapezoid">
            <a:avLst>
              <a:gd name="adj" fmla="val 25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9"/>
          <p:cNvSpPr/>
          <p:nvPr/>
        </p:nvSpPr>
        <p:spPr>
          <a:xfrm>
            <a:off x="5812355" y="3706254"/>
            <a:ext cx="1216500" cy="11341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9"/>
          <p:cNvSpPr/>
          <p:nvPr/>
        </p:nvSpPr>
        <p:spPr>
          <a:xfrm>
            <a:off x="4005375" y="1808404"/>
            <a:ext cx="5045949" cy="1441424"/>
          </a:xfrm>
          <a:prstGeom prst="roundRect">
            <a:avLst>
              <a:gd name="adj" fmla="val 80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69"/>
          <p:cNvPicPr preferRelativeResize="0"/>
          <p:nvPr/>
        </p:nvPicPr>
        <p:blipFill rotWithShape="1">
          <a:blip r:embed="rId3">
            <a:alphaModFix/>
          </a:blip>
          <a:srcRect l="27301" r="6240"/>
          <a:stretch/>
        </p:blipFill>
        <p:spPr>
          <a:xfrm rot="5400000" flipH="1">
            <a:off x="3178400" y="630440"/>
            <a:ext cx="1653949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181312" y="1938725"/>
            <a:ext cx="46970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ython new_code_g4_overlap.py 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Lato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 C</a:t>
            </a:r>
            <a:r>
              <a:rPr lang="en-US" dirty="0">
                <a:solidFill>
                  <a:schemeClr val="bg1"/>
                </a:solidFill>
                <a:latin typeface="Lato"/>
              </a:rPr>
              <a:t>:/Users/DELL/Desktop/cyp/test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o C:/</a:t>
            </a:r>
            <a:r>
              <a:rPr lang="en-US" dirty="0" smtClean="0">
                <a:solidFill>
                  <a:schemeClr val="bg1"/>
                </a:solidFill>
                <a:latin typeface="Lato"/>
              </a:rPr>
              <a:t>Users/DELL/Desktop/cyp/test_g</a:t>
            </a: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w 25 </a:t>
            </a:r>
            <a:endParaRPr lang="en-US" dirty="0" smtClean="0">
              <a:solidFill>
                <a:schemeClr val="bg1"/>
              </a:solidFill>
              <a:latin typeface="Lat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"/>
              </a:rPr>
              <a:t>-</a:t>
            </a:r>
            <a:r>
              <a:rPr lang="en-US" dirty="0">
                <a:solidFill>
                  <a:schemeClr val="bg1"/>
                </a:solidFill>
                <a:latin typeface="Lato"/>
              </a:rPr>
              <a:t>s 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latin typeface="Lato Light"/>
                <a:ea typeface="Lato Black"/>
                <a:cs typeface="Lato Black"/>
                <a:sym typeface="Lato Light"/>
              </a:rPr>
              <a:t>Workflow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44"/>
          <p:cNvSpPr txBox="1">
            <a:spLocks noGrp="1"/>
          </p:cNvSpPr>
          <p:nvPr>
            <p:ph type="subTitle" idx="3"/>
          </p:nvPr>
        </p:nvSpPr>
        <p:spPr>
          <a:xfrm>
            <a:off x="1387748" y="1275385"/>
            <a:ext cx="53405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>
                <a:latin typeface="Lato"/>
              </a:rPr>
              <a:t>The code first computes the distance of the SNPs to the genomic </a:t>
            </a:r>
            <a:r>
              <a:rPr lang="en-US" sz="1200" dirty="0" smtClean="0">
                <a:latin typeface="Lato"/>
              </a:rPr>
              <a:t>FASTA </a:t>
            </a:r>
            <a:r>
              <a:rPr lang="en-US" sz="1200" dirty="0">
                <a:latin typeface="Lato"/>
              </a:rPr>
              <a:t>files relative to the start codon “ATG” for all genes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4"/>
          <p:cNvSpPr txBox="1">
            <a:spLocks noGrp="1"/>
          </p:cNvSpPr>
          <p:nvPr>
            <p:ph type="subTitle" idx="4"/>
          </p:nvPr>
        </p:nvSpPr>
        <p:spPr>
          <a:xfrm flipH="1">
            <a:off x="1387745" y="2077282"/>
            <a:ext cx="7756253" cy="727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200" dirty="0">
                <a:latin typeface="Lato"/>
              </a:rPr>
              <a:t>The results are stored in a dictionary and then the G4Hunter tool will predict the g4 sequences for all the genes and write them down on a new text file located at the output repository provided by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6"/>
          </p:nvPr>
        </p:nvSpPr>
        <p:spPr>
          <a:xfrm>
            <a:off x="1387745" y="2870788"/>
            <a:ext cx="559961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Lato"/>
              </a:rPr>
              <a:t>Computes the distance of all G4 sequences relative to the start codon</a:t>
            </a:r>
            <a:endParaRPr sz="1200" dirty="0">
              <a:latin typeface="Lato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535347" y="2077283"/>
            <a:ext cx="613831" cy="523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535346" y="1194774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535347" y="3645003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44"/>
          <p:cNvCxnSpPr>
            <a:stCxn id="357" idx="2"/>
            <a:endCxn id="356" idx="0"/>
          </p:cNvCxnSpPr>
          <p:nvPr/>
        </p:nvCxnSpPr>
        <p:spPr>
          <a:xfrm>
            <a:off x="842262" y="1732543"/>
            <a:ext cx="1" cy="3447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4"/>
          <p:cNvCxnSpPr>
            <a:stCxn id="356" idx="2"/>
            <a:endCxn id="358" idx="0"/>
          </p:cNvCxnSpPr>
          <p:nvPr/>
        </p:nvCxnSpPr>
        <p:spPr>
          <a:xfrm>
            <a:off x="842263" y="2601004"/>
            <a:ext cx="0" cy="10439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61549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57;p44"/>
          <p:cNvSpPr/>
          <p:nvPr/>
        </p:nvSpPr>
        <p:spPr>
          <a:xfrm>
            <a:off x="535345" y="2854119"/>
            <a:ext cx="613831" cy="5377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1456092" y="3725562"/>
            <a:ext cx="453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Extracts the G4 sequence that either is adjacent to or overlaps a particular SNP for all the genes and their SNPs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0"/>
          <p:cNvSpPr txBox="1">
            <a:spLocks noGrp="1"/>
          </p:cNvSpPr>
          <p:nvPr>
            <p:ph type="title"/>
          </p:nvPr>
        </p:nvSpPr>
        <p:spPr>
          <a:xfrm flipH="1">
            <a:off x="5911799" y="75674"/>
            <a:ext cx="3144341" cy="1168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File written by G4Hunter</a:t>
            </a:r>
            <a:endParaRPr dirty="0"/>
          </a:p>
        </p:txBody>
      </p:sp>
      <p:pic>
        <p:nvPicPr>
          <p:cNvPr id="1016" name="Google Shape;1016;p70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75646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" y="250010"/>
            <a:ext cx="5445985" cy="4207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5735" y="250011"/>
            <a:ext cx="2817341" cy="20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924" y="3101547"/>
            <a:ext cx="2830152" cy="24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1104300"/>
            <a:ext cx="7834746" cy="363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6" y="983672"/>
            <a:ext cx="7847970" cy="37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769" y="1274618"/>
            <a:ext cx="2512859" cy="180801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182" y="1094510"/>
            <a:ext cx="5077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Milestones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G4 </a:t>
            </a:r>
            <a:r>
              <a:rPr lang="en-US" sz="2400" dirty="0" err="1" smtClean="0">
                <a:solidFill>
                  <a:schemeClr val="accent1"/>
                </a:solidFill>
                <a:latin typeface="Lato"/>
              </a:rPr>
              <a:t>quadruplexes</a:t>
            </a: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What are some of its functional implications?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to detect them by G4Hunter Tool.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Lato"/>
              </a:rPr>
              <a:t>How could the new code I wrote be beneficial</a:t>
            </a:r>
            <a:r>
              <a:rPr lang="en-US" dirty="0" smtClean="0">
                <a:solidFill>
                  <a:schemeClr val="accent1"/>
                </a:solidFill>
                <a:latin typeface="Lato"/>
              </a:rPr>
              <a:t>.</a:t>
            </a:r>
          </a:p>
        </p:txBody>
      </p:sp>
      <p:pic>
        <p:nvPicPr>
          <p:cNvPr id="6" name="Google Shape;324;p43"/>
          <p:cNvPicPr preferRelativeResize="0"/>
          <p:nvPr/>
        </p:nvPicPr>
        <p:blipFill rotWithShape="1">
          <a:blip r:embed="rId2">
            <a:alphaModFix/>
          </a:blip>
          <a:srcRect l="11611" t="6638" r="9827" b="14800"/>
          <a:stretch/>
        </p:blipFill>
        <p:spPr>
          <a:xfrm rot="2425479">
            <a:off x="-180755" y="1058730"/>
            <a:ext cx="4282516" cy="2762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9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Computing the Distance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1104300"/>
            <a:ext cx="7705961" cy="35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77798"/>
              </p:ext>
            </p:extLst>
          </p:nvPr>
        </p:nvGraphicFramePr>
        <p:xfrm>
          <a:off x="678872" y="533401"/>
          <a:ext cx="8243454" cy="4207412"/>
        </p:xfrm>
        <a:graphic>
          <a:graphicData uri="http://schemas.openxmlformats.org/drawingml/2006/table">
            <a:tbl>
              <a:tblPr firstRow="1" firstCol="1" bandRow="1">
                <a:tableStyleId>{D0ED599C-F173-4304-A0EA-FD8427D04D61}</a:tableStyleId>
              </a:tblPr>
              <a:tblGrid>
                <a:gridCol w="1027126">
                  <a:extLst>
                    <a:ext uri="{9D8B030D-6E8A-4147-A177-3AD203B41FA5}">
                      <a16:colId xmlns:a16="http://schemas.microsoft.com/office/drawing/2014/main" val="1498077960"/>
                    </a:ext>
                  </a:extLst>
                </a:gridCol>
                <a:gridCol w="714139">
                  <a:extLst>
                    <a:ext uri="{9D8B030D-6E8A-4147-A177-3AD203B41FA5}">
                      <a16:colId xmlns:a16="http://schemas.microsoft.com/office/drawing/2014/main" val="44558840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3319393724"/>
                    </a:ext>
                  </a:extLst>
                </a:gridCol>
                <a:gridCol w="2539160">
                  <a:extLst>
                    <a:ext uri="{9D8B030D-6E8A-4147-A177-3AD203B41FA5}">
                      <a16:colId xmlns:a16="http://schemas.microsoft.com/office/drawing/2014/main" val="2462275675"/>
                    </a:ext>
                  </a:extLst>
                </a:gridCol>
                <a:gridCol w="1031534">
                  <a:extLst>
                    <a:ext uri="{9D8B030D-6E8A-4147-A177-3AD203B41FA5}">
                      <a16:colId xmlns:a16="http://schemas.microsoft.com/office/drawing/2014/main" val="2896575960"/>
                    </a:ext>
                  </a:extLst>
                </a:gridCol>
                <a:gridCol w="793487">
                  <a:extLst>
                    <a:ext uri="{9D8B030D-6E8A-4147-A177-3AD203B41FA5}">
                      <a16:colId xmlns:a16="http://schemas.microsoft.com/office/drawing/2014/main" val="1555409678"/>
                    </a:ext>
                  </a:extLst>
                </a:gridCol>
                <a:gridCol w="1344521">
                  <a:extLst>
                    <a:ext uri="{9D8B030D-6E8A-4147-A177-3AD203B41FA5}">
                      <a16:colId xmlns:a16="http://schemas.microsoft.com/office/drawing/2014/main" val="2958401512"/>
                    </a:ext>
                  </a:extLst>
                </a:gridCol>
              </a:tblGrid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Gene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Start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Sequence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Distance from the SNP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493311205"/>
                  </a:ext>
                </a:extLst>
              </a:tr>
              <a:tr h="40643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ACTN4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63571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63600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agtgacgcctccaccccccgccctactcg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14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30212824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CYP2A6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2662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cccctgccgccccctggcctgtctcc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26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663640801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CYP2B6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19050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685" algn="l"/>
                        </a:tabLs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19078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TGAAACCCTGGACCCCAGCGCCCCCAAG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-1.36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827491384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22992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3030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agctttggtaactggggtgagggggatggaaaacagag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195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71122025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CYP2C9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4390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4423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tctgtcttggggatggggaggatggaaaacaga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1.18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288473188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CYP2D6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2886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cccgcatctcccacccccagGACGCCCCTTTCGCCCCAAC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2906756939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ITGA3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21582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21607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ccttcacacctccggccacccccca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-1.52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391292300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ITGB4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31779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31804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GGGGCCGGCTGGGGGCCTGAGCGGG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42162305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21551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21590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tgagggaggtttgggggagactggtggcggggggcagca       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1.64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3690764923"/>
                  </a:ext>
                </a:extLst>
              </a:tr>
              <a:tr h="42233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NPHS2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20210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20258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tggcaggaacggtggggttggtggggatggacaggaggggttggtaca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1.5</a:t>
                      </a:r>
                      <a:endParaRPr lang="en-US" sz="9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339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42" marR="53942" marT="0" marB="0"/>
                </a:tc>
                <a:extLst>
                  <a:ext uri="{0D108BD9-81ED-4DB2-BD59-A6C34878D82A}">
                    <a16:rowId xmlns:a16="http://schemas.microsoft.com/office/drawing/2014/main" val="103865115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54"/>
            <a:ext cx="9143999" cy="50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4"/>
          <p:cNvPicPr preferRelativeResize="0"/>
          <p:nvPr/>
        </p:nvPicPr>
        <p:blipFill rotWithShape="1">
          <a:blip r:embed="rId3">
            <a:alphaModFix/>
          </a:blip>
          <a:srcRect b="2123"/>
          <a:stretch/>
        </p:blipFill>
        <p:spPr>
          <a:xfrm>
            <a:off x="1073625" y="1476375"/>
            <a:ext cx="2067175" cy="320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54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626" name="Google Shape;626;p54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627" name="Google Shape;627;p54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4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54"/>
              <p:cNvCxnSpPr>
                <a:stCxn id="628" idx="2"/>
                <a:endCxn id="627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0" name="Google Shape;630;p54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1" name="Google Shape;631;p54"/>
              <p:cNvCxnSpPr>
                <a:stCxn id="630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2" name="Google Shape;632;p54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54"/>
              <p:cNvCxnSpPr>
                <a:stCxn id="632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4" name="Google Shape;634;p54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5" name="Google Shape;635;p54"/>
              <p:cNvCxnSpPr>
                <a:stCxn id="634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6" name="Google Shape;636;p54"/>
            <p:cNvCxnSpPr>
              <a:stCxn id="628" idx="2"/>
              <a:endCxn id="630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54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4"/>
            <p:cNvCxnSpPr>
              <a:stCxn id="632" idx="2"/>
              <a:endCxn id="634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4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4"/>
            <p:cNvCxnSpPr>
              <a:stCxn id="627" idx="3"/>
              <a:endCxn id="627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54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54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54"/>
            <p:cNvCxnSpPr>
              <a:stCxn id="627" idx="2"/>
              <a:endCxn id="627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11" y="847631"/>
            <a:ext cx="5631668" cy="762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>
            <a:spLocks noGrp="1"/>
          </p:cNvSpPr>
          <p:nvPr>
            <p:ph type="title"/>
          </p:nvPr>
        </p:nvSpPr>
        <p:spPr>
          <a:xfrm flipH="1">
            <a:off x="1119359" y="995605"/>
            <a:ext cx="4383600" cy="1291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ato Light"/>
                <a:sym typeface="Lato Light"/>
              </a:rPr>
              <a:t>Future Studies</a:t>
            </a:r>
            <a:endParaRPr dirty="0"/>
          </a:p>
        </p:txBody>
      </p:sp>
      <p:sp>
        <p:nvSpPr>
          <p:cNvPr id="842" name="Google Shape;842;p62"/>
          <p:cNvSpPr txBox="1">
            <a:spLocks noGrp="1"/>
          </p:cNvSpPr>
          <p:nvPr>
            <p:ph type="subTitle" idx="1"/>
          </p:nvPr>
        </p:nvSpPr>
        <p:spPr>
          <a:xfrm flipH="1">
            <a:off x="949036" y="2937164"/>
            <a:ext cx="5396345" cy="1484164"/>
          </a:xfrm>
          <a:prstGeom prst="rect">
            <a:avLst/>
          </a:prstGeom>
          <a:noFill/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To draw conclusions and find patterns in the correlation of G4 sequences and SNPs, future studies can use this code on a large set of genes from various databases (UCSC Genome Browser) and analyse the results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844" name="Google Shape;844;p62"/>
          <p:cNvPicPr preferRelativeResize="0"/>
          <p:nvPr/>
        </p:nvPicPr>
        <p:blipFill rotWithShape="1">
          <a:blip r:embed="rId3">
            <a:alphaModFix/>
          </a:blip>
          <a:srcRect r="30967"/>
          <a:stretch/>
        </p:blipFill>
        <p:spPr>
          <a:xfrm flipH="1">
            <a:off x="6074973" y="0"/>
            <a:ext cx="2840402" cy="411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0" dirty="0" smtClean="0">
                <a:latin typeface="Lato Light"/>
                <a:sym typeface="Lato Light"/>
              </a:rPr>
              <a:t>Milestones So Far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822475" y="17131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2"/>
          </p:nvPr>
        </p:nvSpPr>
        <p:spPr>
          <a:xfrm>
            <a:off x="1741036" y="1717668"/>
            <a:ext cx="25959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In vitro Studies</a:t>
            </a:r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822475" y="3178450"/>
            <a:ext cx="763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 idx="6"/>
          </p:nvPr>
        </p:nvSpPr>
        <p:spPr>
          <a:xfrm>
            <a:off x="4790874" y="2590604"/>
            <a:ext cx="748200" cy="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 idx="7"/>
          </p:nvPr>
        </p:nvSpPr>
        <p:spPr>
          <a:xfrm>
            <a:off x="5730697" y="2896734"/>
            <a:ext cx="2595600" cy="343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dirty="0"/>
              <a:t>Genome-wide identification</a:t>
            </a:r>
            <a:br>
              <a:rPr lang="en-US" dirty="0"/>
            </a:br>
            <a:endParaRPr dirty="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"/>
          </p:nvPr>
        </p:nvSpPr>
        <p:spPr>
          <a:xfrm>
            <a:off x="1741036" y="3326876"/>
            <a:ext cx="2595900" cy="347400"/>
          </a:xfrm>
        </p:spPr>
        <p:txBody>
          <a:bodyPr/>
          <a:lstStyle/>
          <a:p>
            <a:r>
              <a:rPr lang="en-US" dirty="0"/>
              <a:t>Functional Implications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title"/>
          </p:nvPr>
        </p:nvSpPr>
        <p:spPr>
          <a:xfrm>
            <a:off x="364269" y="244437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 Vitro Studies</a:t>
            </a:r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1"/>
          </p:nvPr>
        </p:nvSpPr>
        <p:spPr>
          <a:xfrm>
            <a:off x="203200" y="1431635"/>
            <a:ext cx="4751950" cy="3127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Discovered in studies that revealed DNA folding in vitro.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US" sz="1600" dirty="0"/>
              <a:t>Each guanine base interacts with the neighboring guanines through </a:t>
            </a:r>
            <a:r>
              <a:rPr lang="en-US" sz="1600" dirty="0" err="1"/>
              <a:t>Hoogsteen</a:t>
            </a:r>
            <a:r>
              <a:rPr lang="en-US" sz="1600" dirty="0"/>
              <a:t> hydrogen bonding, and forms a stable tetrad structure called </a:t>
            </a:r>
            <a:r>
              <a:rPr lang="en-US" sz="1600" dirty="0" smtClean="0"/>
              <a:t>G4 </a:t>
            </a:r>
            <a:r>
              <a:rPr lang="en-US" sz="1600" dirty="0" err="1"/>
              <a:t>quadruplex</a:t>
            </a:r>
            <a:r>
              <a:rPr lang="en-US" sz="1600" dirty="0" smtClean="0"/>
              <a:t>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600" dirty="0"/>
              <a:t>DNA that developed G4 </a:t>
            </a:r>
            <a:r>
              <a:rPr lang="en-US" sz="1600" dirty="0" err="1"/>
              <a:t>quadruplexes</a:t>
            </a:r>
            <a:r>
              <a:rPr lang="en-US" sz="1600" dirty="0"/>
              <a:t> in their secondary structures possess high Guanine bases relative to other nucleotides.</a:t>
            </a:r>
          </a:p>
          <a:p>
            <a:pPr lvl="0" indent="-317500">
              <a:spcBef>
                <a:spcPts val="1000"/>
              </a:spcBef>
              <a:buSzPts val="1400"/>
            </a:pPr>
            <a:endParaRPr lang="en-US" dirty="0"/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 l="21226" r="22514"/>
          <a:stretch/>
        </p:blipFill>
        <p:spPr>
          <a:xfrm>
            <a:off x="5490750" y="1635150"/>
            <a:ext cx="2631300" cy="263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4">
            <a:alphaModFix/>
          </a:blip>
          <a:srcRect r="3493" b="1787"/>
          <a:stretch/>
        </p:blipFill>
        <p:spPr>
          <a:xfrm>
            <a:off x="7310951" y="2881073"/>
            <a:ext cx="1117799" cy="180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>
            <a:spLocks noGrp="1"/>
          </p:cNvSpPr>
          <p:nvPr>
            <p:ph type="title"/>
          </p:nvPr>
        </p:nvSpPr>
        <p:spPr>
          <a:xfrm>
            <a:off x="1216549" y="3721210"/>
            <a:ext cx="2563333" cy="76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G4 </a:t>
            </a:r>
            <a:r>
              <a:rPr lang="en-US" dirty="0" err="1"/>
              <a:t>Quadruplex</a:t>
            </a:r>
            <a:r>
              <a:rPr lang="en-US" dirty="0"/>
              <a:t> Structure</a:t>
            </a:r>
            <a:endParaRPr dirty="0"/>
          </a:p>
        </p:txBody>
      </p:sp>
      <p:sp>
        <p:nvSpPr>
          <p:cNvPr id="595" name="Google Shape;595;p52"/>
          <p:cNvSpPr txBox="1">
            <a:spLocks noGrp="1"/>
          </p:cNvSpPr>
          <p:nvPr>
            <p:ph type="subTitle" idx="1"/>
          </p:nvPr>
        </p:nvSpPr>
        <p:spPr>
          <a:xfrm>
            <a:off x="4332416" y="3721210"/>
            <a:ext cx="3527100" cy="653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The G-tetrads stack on top of each other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97" name="Google Shape;597;p52"/>
          <p:cNvCxnSpPr/>
          <p:nvPr/>
        </p:nvCxnSpPr>
        <p:spPr>
          <a:xfrm>
            <a:off x="4207974" y="3609722"/>
            <a:ext cx="0" cy="876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3" y="174929"/>
            <a:ext cx="8096250" cy="3236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Functional Implications</a:t>
            </a:r>
            <a:endParaRPr b="1" dirty="0"/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 idx="4294967295"/>
          </p:nvPr>
        </p:nvSpPr>
        <p:spPr>
          <a:xfrm flipH="1">
            <a:off x="6667406" y="3969438"/>
            <a:ext cx="1796400" cy="415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Telomere maintenance</a:t>
            </a:r>
            <a:endParaRPr sz="1600"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title" idx="4294967295"/>
          </p:nvPr>
        </p:nvSpPr>
        <p:spPr>
          <a:xfrm>
            <a:off x="485088" y="2580622"/>
            <a:ext cx="1796400" cy="4158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/>
          <a:p>
            <a:pPr algn="r"/>
            <a:r>
              <a:rPr lang="en-US" sz="1600" dirty="0"/>
              <a:t>DNA replication</a:t>
            </a:r>
            <a:r>
              <a:rPr lang="en-US" sz="2400" dirty="0"/>
              <a:t/>
            </a:r>
            <a:br>
              <a:rPr lang="en-US" sz="2400" dirty="0"/>
            </a:br>
            <a:endParaRPr sz="2100"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title" idx="4294967295"/>
          </p:nvPr>
        </p:nvSpPr>
        <p:spPr>
          <a:xfrm flipH="1">
            <a:off x="6713216" y="2461830"/>
            <a:ext cx="2214250" cy="628772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lvl="0" algn="l"/>
            <a:r>
              <a:rPr lang="en-US" sz="1600" dirty="0"/>
              <a:t>DNA repair system</a:t>
            </a:r>
            <a:r>
              <a:rPr lang="en-US" sz="2100" dirty="0"/>
              <a:t/>
            </a:r>
            <a:br>
              <a:rPr lang="en-US" sz="2100" dirty="0"/>
            </a:br>
            <a:endParaRPr sz="2100" dirty="0"/>
          </a:p>
        </p:txBody>
      </p:sp>
      <p:sp>
        <p:nvSpPr>
          <p:cNvPr id="450" name="Google Shape;450;p46"/>
          <p:cNvSpPr/>
          <p:nvPr/>
        </p:nvSpPr>
        <p:spPr>
          <a:xfrm>
            <a:off x="4256700" y="23604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4169875" y="2570275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4735472" y="2776216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4648647" y="1731404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4409100" y="1901400"/>
            <a:ext cx="253200" cy="253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5419021" y="3878988"/>
            <a:ext cx="1809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2602788" y="318446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2602788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180883" y="3199250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6180883" y="2479413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0399" y="1327956"/>
            <a:ext cx="457200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G4-Quadruplexes are associated with several molecular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implications: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Google Shape;471;p46"/>
          <p:cNvSpPr txBox="1"/>
          <p:nvPr/>
        </p:nvSpPr>
        <p:spPr>
          <a:xfrm>
            <a:off x="2602788" y="3955628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445;p46"/>
          <p:cNvSpPr txBox="1">
            <a:spLocks/>
          </p:cNvSpPr>
          <p:nvPr/>
        </p:nvSpPr>
        <p:spPr>
          <a:xfrm>
            <a:off x="516835" y="3199250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DNA transcription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4" name="Google Shape;445;p46"/>
          <p:cNvSpPr txBox="1">
            <a:spLocks/>
          </p:cNvSpPr>
          <p:nvPr/>
        </p:nvSpPr>
        <p:spPr>
          <a:xfrm>
            <a:off x="383506" y="406988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r"/>
            <a:r>
              <a:rPr lang="en-US" sz="1600" dirty="0"/>
              <a:t>Gene expression</a:t>
            </a:r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6" name="Google Shape;445;p46"/>
          <p:cNvSpPr txBox="1">
            <a:spLocks/>
          </p:cNvSpPr>
          <p:nvPr/>
        </p:nvSpPr>
        <p:spPr>
          <a:xfrm>
            <a:off x="6709131" y="3376619"/>
            <a:ext cx="1999564" cy="5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US" sz="1600" dirty="0" smtClean="0"/>
              <a:t>Cancer</a:t>
            </a:r>
            <a:endParaRPr lang="en-US" sz="1600" dirty="0"/>
          </a:p>
          <a:p>
            <a:pPr algn="r"/>
            <a:r>
              <a:rPr lang="en-US" sz="16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100" dirty="0"/>
          </a:p>
        </p:txBody>
      </p:sp>
      <p:sp>
        <p:nvSpPr>
          <p:cNvPr id="77" name="Google Shape;474;p46"/>
          <p:cNvSpPr txBox="1"/>
          <p:nvPr/>
        </p:nvSpPr>
        <p:spPr>
          <a:xfrm>
            <a:off x="6180883" y="3948794"/>
            <a:ext cx="355500" cy="3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subTitle" idx="1"/>
          </p:nvPr>
        </p:nvSpPr>
        <p:spPr>
          <a:xfrm>
            <a:off x="1256614" y="4241518"/>
            <a:ext cx="5573556" cy="417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Various mechanisms of G4-quadruplexes</a:t>
            </a:r>
            <a:endParaRPr dirty="0"/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 l="29945" t="6866" r="29949" b="6874"/>
          <a:stretch/>
        </p:blipFill>
        <p:spPr>
          <a:xfrm>
            <a:off x="8288202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51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571" name="Google Shape;571;p51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572" name="Google Shape;572;p51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4" name="Google Shape;574;p51"/>
              <p:cNvCxnSpPr>
                <a:stCxn id="573" idx="2"/>
                <a:endCxn id="5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5" name="Google Shape;575;p51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6" name="Google Shape;576;p51"/>
              <p:cNvCxnSpPr>
                <a:stCxn id="5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7" name="Google Shape;577;p51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78" name="Google Shape;578;p51"/>
              <p:cNvCxnSpPr>
                <a:stCxn id="5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9" name="Google Shape;579;p51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0" name="Google Shape;580;p51"/>
              <p:cNvCxnSpPr>
                <a:stCxn id="5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1" name="Google Shape;581;p51"/>
            <p:cNvCxnSpPr>
              <a:stCxn id="573" idx="2"/>
              <a:endCxn id="5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51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>
              <a:stCxn id="577" idx="2"/>
              <a:endCxn id="5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>
              <a:stCxn id="572" idx="3"/>
              <a:endCxn id="5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1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1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51"/>
            <p:cNvCxnSpPr>
              <a:stCxn id="572" idx="2"/>
              <a:endCxn id="5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" y="111317"/>
            <a:ext cx="8286218" cy="405516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SNPs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2045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Single nucleotide polymorphisms (SNPs) are genetic variations that arise within DNA </a:t>
            </a:r>
            <a:r>
              <a:rPr lang="en-US" dirty="0" smtClean="0"/>
              <a:t>sequences.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linked to various diseases.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According to the latest studies, SNPs could be associated with </a:t>
            </a:r>
            <a:r>
              <a:rPr lang="en-US" dirty="0" smtClean="0"/>
              <a:t>G4-quadruplex </a:t>
            </a:r>
            <a:r>
              <a:rPr lang="en-US" dirty="0" smtClean="0"/>
              <a:t>structures and impact gene regulation.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13;p48"/>
          <p:cNvSpPr/>
          <p:nvPr/>
        </p:nvSpPr>
        <p:spPr>
          <a:xfrm>
            <a:off x="6654153" y="1743975"/>
            <a:ext cx="1272706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>
            <a:off x="523185" y="1966743"/>
            <a:ext cx="1378181" cy="76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SNPs and G4 </a:t>
            </a:r>
            <a:r>
              <a:rPr lang="en-US" dirty="0" err="1" smtClean="0">
                <a:latin typeface="Lato Black"/>
                <a:ea typeface="Lato Black"/>
                <a:cs typeface="Lato Black"/>
                <a:sym typeface="Lato Black"/>
              </a:rPr>
              <a:t>Quadruplex</a:t>
            </a:r>
            <a:r>
              <a:rPr lang="en-US" dirty="0" smtClean="0">
                <a:latin typeface="Lato Black"/>
                <a:ea typeface="Lato Black"/>
                <a:cs typeface="Lato Black"/>
                <a:sym typeface="Lato Black"/>
              </a:rPr>
              <a:t> in Cancer</a:t>
            </a:r>
            <a:endParaRPr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08" name="Google Shape;508;p48"/>
          <p:cNvSpPr txBox="1">
            <a:spLocks noGrp="1"/>
          </p:cNvSpPr>
          <p:nvPr>
            <p:ph type="subTitle" idx="1"/>
          </p:nvPr>
        </p:nvSpPr>
        <p:spPr>
          <a:xfrm>
            <a:off x="209133" y="2093687"/>
            <a:ext cx="2009414" cy="46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CXCL14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09" name="Google Shape;509;p48"/>
          <p:cNvSpPr txBox="1">
            <a:spLocks noGrp="1"/>
          </p:cNvSpPr>
          <p:nvPr>
            <p:ph type="subTitle" idx="2"/>
          </p:nvPr>
        </p:nvSpPr>
        <p:spPr>
          <a:xfrm>
            <a:off x="5994534" y="1883025"/>
            <a:ext cx="2496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TAOK21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10" name="Google Shape;510;p48"/>
          <p:cNvSpPr txBox="1">
            <a:spLocks noGrp="1"/>
          </p:cNvSpPr>
          <p:nvPr>
            <p:ph type="subTitle" idx="3"/>
          </p:nvPr>
        </p:nvSpPr>
        <p:spPr>
          <a:xfrm>
            <a:off x="159648" y="2936032"/>
            <a:ext cx="2873935" cy="1240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</a:t>
            </a:r>
            <a:r>
              <a:rPr lang="en-US" dirty="0" smtClean="0">
                <a:solidFill>
                  <a:schemeClr val="accent1"/>
                </a:solidFill>
              </a:rPr>
              <a:t>that overlapped </a:t>
            </a:r>
            <a:r>
              <a:rPr lang="en-US" dirty="0">
                <a:solidFill>
                  <a:schemeClr val="accent1"/>
                </a:solidFill>
              </a:rPr>
              <a:t>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destabilization </a:t>
            </a:r>
            <a:r>
              <a:rPr lang="en-US" dirty="0" smtClean="0">
                <a:solidFill>
                  <a:schemeClr val="accent1"/>
                </a:solidFill>
              </a:rPr>
              <a:t>and consequently resulted in </a:t>
            </a:r>
            <a:r>
              <a:rPr lang="en-US" dirty="0" smtClean="0">
                <a:solidFill>
                  <a:schemeClr val="accent1"/>
                </a:solidFill>
              </a:rPr>
              <a:t>the upregulation of the </a:t>
            </a:r>
            <a:r>
              <a:rPr lang="en-US" dirty="0" smtClean="0">
                <a:solidFill>
                  <a:schemeClr val="accent1"/>
                </a:solidFill>
              </a:rPr>
              <a:t>gene expression.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1" name="Google Shape;511;p48"/>
          <p:cNvSpPr txBox="1">
            <a:spLocks noGrp="1"/>
          </p:cNvSpPr>
          <p:nvPr>
            <p:ph type="subTitle" idx="4"/>
          </p:nvPr>
        </p:nvSpPr>
        <p:spPr>
          <a:xfrm>
            <a:off x="6166522" y="2861892"/>
            <a:ext cx="2496000" cy="1537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dirty="0">
                <a:solidFill>
                  <a:schemeClr val="accent1"/>
                </a:solidFill>
              </a:rPr>
              <a:t>SNPs overlapping a predicted RNA G4 lead to its </a:t>
            </a:r>
            <a:r>
              <a:rPr lang="en-US" dirty="0" smtClean="0">
                <a:solidFill>
                  <a:schemeClr val="accent1"/>
                </a:solidFill>
              </a:rPr>
              <a:t>stabilization and to the downregulation of the gene expression.</a:t>
            </a:r>
            <a:endParaRPr dirty="0"/>
          </a:p>
        </p:txBody>
      </p:sp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3504049" y="2613799"/>
            <a:ext cx="2135901" cy="19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2656750" y="1138927"/>
            <a:ext cx="3559200" cy="1368248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/>
              </a:rPr>
              <a:t>SNPs emerging near or within G4 </a:t>
            </a:r>
            <a:r>
              <a:rPr lang="en-US" dirty="0" err="1" smtClean="0">
                <a:solidFill>
                  <a:schemeClr val="tx1"/>
                </a:solidFill>
                <a:latin typeface="Lato"/>
              </a:rPr>
              <a:t>quadruplexes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Lato"/>
              </a:rPr>
              <a:t>lead to two observation</a:t>
            </a:r>
            <a:endParaRPr lang="en-US" dirty="0">
              <a:solidFill>
                <a:schemeClr val="tx1"/>
              </a:solidFill>
              <a:latin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784</Words>
  <Application>Microsoft Office PowerPoint</Application>
  <PresentationFormat>On-screen Show (16:9)</PresentationFormat>
  <Paragraphs>161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Lato</vt:lpstr>
      <vt:lpstr>Lato Black</vt:lpstr>
      <vt:lpstr>Lato Light</vt:lpstr>
      <vt:lpstr>Montserrat Medium</vt:lpstr>
      <vt:lpstr>Times New Roman</vt:lpstr>
      <vt:lpstr>About DNA Day by Slidesgo</vt:lpstr>
      <vt:lpstr>Capstone:Single Nucleotide Polymorphisms (SNPs) and Overlapping G4-Quadruplex Sequences (G4s)</vt:lpstr>
      <vt:lpstr>Outline</vt:lpstr>
      <vt:lpstr>Milestones So Far</vt:lpstr>
      <vt:lpstr>In Vitro Studies</vt:lpstr>
      <vt:lpstr>G4 Quadruplex Structure</vt:lpstr>
      <vt:lpstr>Functional Implications</vt:lpstr>
      <vt:lpstr>PowerPoint Presentation</vt:lpstr>
      <vt:lpstr>SNPs</vt:lpstr>
      <vt:lpstr>SNPs and G4 Quadruplex in Cancer</vt:lpstr>
      <vt:lpstr>Genome-wide identification </vt:lpstr>
      <vt:lpstr>PowerPoint Presentation</vt:lpstr>
      <vt:lpstr>PowerPoint Presentation</vt:lpstr>
      <vt:lpstr>Objective </vt:lpstr>
      <vt:lpstr>Procedure</vt:lpstr>
      <vt:lpstr>Procedure</vt:lpstr>
      <vt:lpstr>Workflow</vt:lpstr>
      <vt:lpstr>File written by G4Hunter</vt:lpstr>
      <vt:lpstr>Computing the Distance</vt:lpstr>
      <vt:lpstr>Computing the Distance</vt:lpstr>
      <vt:lpstr>Computing the Distance</vt:lpstr>
      <vt:lpstr>PowerPoint Presentation</vt:lpstr>
      <vt:lpstr>PowerPoint Presentation</vt:lpstr>
      <vt:lpstr>PowerPoint Presentation</vt:lpstr>
      <vt:lpstr>Future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Capstone:Nucleotide Polymorphisms (SNPs) and Overlapping G-Quadruplex Sequences (G4s)</dc:title>
  <cp:lastModifiedBy>Marc Shebaby</cp:lastModifiedBy>
  <cp:revision>28</cp:revision>
  <dcterms:modified xsi:type="dcterms:W3CDTF">2023-05-14T14:59:00Z</dcterms:modified>
</cp:coreProperties>
</file>